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532" autoAdjust="0"/>
  </p:normalViewPr>
  <p:slideViewPr>
    <p:cSldViewPr showGuides="1">
      <p:cViewPr varScale="1">
        <p:scale>
          <a:sx n="27" d="100"/>
          <a:sy n="27" d="100"/>
        </p:scale>
        <p:origin x="4794" y="114"/>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3" Type="http://schemas.openxmlformats.org/officeDocument/2006/relationships/image" Target="../media/image2.png"/><Relationship Id="rId21" Type="http://schemas.openxmlformats.org/officeDocument/2006/relationships/image" Target="../media/image20.tiff"/><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5.png"/><Relationship Id="rId40" Type="http://schemas.openxmlformats.org/officeDocument/2006/relationships/image" Target="../media/image38.pn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hyperlink" Target="https://github.com/CorentinMercier/FBTS" TargetMode="External"/><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2"/>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125750"/>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089782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and vague spatial indication. We propose to apply the fuzzy set theory to identify brain fibers bundles exploiting their spatial properties.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118738"/>
            <a:ext cx="18114135" cy="2825389"/>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dirty="0"/>
              <a:t>A minor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2">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3"/>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4"/>
          <a:stretch>
            <a:fillRect/>
          </a:stretch>
        </p:blipFill>
        <p:spPr>
          <a:xfrm>
            <a:off x="14444089" y="27105901"/>
            <a:ext cx="6472175" cy="4064527"/>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1450245"/>
            <a:ext cx="11573538" cy="6935400"/>
            <a:chOff x="16024231" y="11315498"/>
            <a:chExt cx="12910594"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5">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6">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7">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8">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19">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0">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1"/>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3998" y="22078622"/>
            <a:ext cx="12745351" cy="9216448"/>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2"/>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3"/>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4"/>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5"/>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6"/>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7"/>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8"/>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29"/>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0"/>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1"/>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2"/>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3"/>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1"/>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1"/>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602103" y="31780196"/>
            <a:ext cx="8208912" cy="7767701"/>
            <a:chOff x="20213214" y="31319836"/>
            <a:chExt cx="8821936" cy="8347776"/>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4"/>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8998760"/>
              <a:ext cx="6278336" cy="66885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6270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0393769"/>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5"/>
          <a:stretch>
            <a:fillRect/>
          </a:stretch>
        </p:blipFill>
        <p:spPr>
          <a:xfrm>
            <a:off x="28856286" y="39847488"/>
            <a:ext cx="1305434" cy="1305434"/>
          </a:xfrm>
          <a:prstGeom prst="rect">
            <a:avLst/>
          </a:prstGeom>
        </p:spPr>
      </p:pic>
      <p:sp>
        <p:nvSpPr>
          <p:cNvPr id="38" name="TextBox 37">
            <a:hlinkClick r:id="rId36"/>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6">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37"/>
          <a:stretch>
            <a:fillRect/>
          </a:stretch>
        </p:blipFill>
        <p:spPr>
          <a:xfrm>
            <a:off x="10127720" y="13347323"/>
            <a:ext cx="5349481" cy="4670182"/>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38"/>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1"/>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p:sp>
        <p:nvSpPr>
          <p:cNvPr id="173" name="Rectangle 172">
            <a:extLst>
              <a:ext uri="{FF2B5EF4-FFF2-40B4-BE49-F238E27FC236}">
                <a16:creationId xmlns:a16="http://schemas.microsoft.com/office/drawing/2014/main" id="{C8867E38-AFEB-1340-AFCF-09C9A3277430}"/>
              </a:ext>
            </a:extLst>
          </p:cNvPr>
          <p:cNvSpPr/>
          <p:nvPr/>
        </p:nvSpPr>
        <p:spPr>
          <a:xfrm rot="16200000">
            <a:off x="28865825" y="29372535"/>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649774" y="11081427"/>
            <a:ext cx="0" cy="7296118"/>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17314470" y="9773972"/>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8" name="TextBox 177">
            <a:extLst>
              <a:ext uri="{FF2B5EF4-FFF2-40B4-BE49-F238E27FC236}">
                <a16:creationId xmlns:a16="http://schemas.microsoft.com/office/drawing/2014/main" id="{F8867938-C28E-BA42-AFA9-AD10F9F24E2F}"/>
              </a:ext>
            </a:extLst>
          </p:cNvPr>
          <p:cNvSpPr txBox="1"/>
          <p:nvPr/>
        </p:nvSpPr>
        <p:spPr>
          <a:xfrm>
            <a:off x="17600383" y="18833400"/>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Bundles of interest can be selected via an ACS based thresholding operation.</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639062" y="9779919"/>
            <a:ext cx="14515309" cy="1754326"/>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with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indication using a structured language.</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0771" y="11704608"/>
            <a:ext cx="149763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For each descriptor, spatial membership functions model the satisfaction degree of all the image voxels. </a:t>
            </a: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25A481-6039-4021-9DE6-60299047ED15}"/>
                  </a:ext>
                </a:extLst>
              </p:cNvPr>
              <p:cNvSpPr txBox="1"/>
              <p:nvPr/>
            </p:nvSpPr>
            <p:spPr>
              <a:xfrm>
                <a:off x="4408414" y="18665577"/>
                <a:ext cx="8403967" cy="953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3200" i="1" dirty="0" smtClean="0">
                              <a:latin typeface="Cambria Math" panose="02040503050406030204" pitchFamily="18" charset="0"/>
                              <a:ea typeface="Tahoma" panose="020B0604030504040204" pitchFamily="34" charset="0"/>
                              <a:cs typeface="Tahoma" panose="020B0604030504040204" pitchFamily="34" charset="0"/>
                            </a:rPr>
                          </m:ctrlPr>
                        </m:sSubSupPr>
                        <m:e>
                          <m:r>
                            <a:rPr lang="fr-FR" sz="3200" i="1" dirty="0" smtClean="0">
                              <a:latin typeface="Cambria Math" panose="02040503050406030204" pitchFamily="18" charset="0"/>
                              <a:ea typeface="Cambria Math" panose="02040503050406030204" pitchFamily="18" charset="0"/>
                              <a:cs typeface="Tahoma" panose="020B0604030504040204" pitchFamily="34" charset="0"/>
                            </a:rPr>
                            <m:t>𝜇</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𝛼</m:t>
                          </m:r>
                        </m:sub>
                        <m:sup>
                          <m:r>
                            <a:rPr lang="fr-FR" sz="3200" b="0" i="1" dirty="0" smtClean="0">
                              <a:latin typeface="Cambria Math" panose="02040503050406030204" pitchFamily="18" charset="0"/>
                              <a:ea typeface="Tahoma" panose="020B0604030504040204" pitchFamily="34" charset="0"/>
                              <a:cs typeface="Tahoma" panose="020B0604030504040204" pitchFamily="34" charset="0"/>
                            </a:rPr>
                            <m:t>𝑅</m:t>
                          </m:r>
                        </m:sup>
                      </m:sSubSup>
                      <m:r>
                        <m:rPr>
                          <m:nor/>
                        </m:rPr>
                        <a:rPr lang="el-GR" sz="3200" i="1" dirty="0">
                          <a:latin typeface="Tahoma" panose="020B0604030504040204" pitchFamily="34" charset="0"/>
                          <a:ea typeface="Tahoma" panose="020B0604030504040204" pitchFamily="34" charset="0"/>
                          <a:cs typeface="Tahoma" panose="020B0604030504040204" pitchFamily="34" charset="0"/>
                        </a:rPr>
                        <m:t>(</m:t>
                      </m:r>
                      <m:r>
                        <m:rPr>
                          <m:nor/>
                        </m:rPr>
                        <a:rPr lang="fr-FR" sz="3200" i="1" dirty="0">
                          <a:latin typeface="Tahoma" panose="020B0604030504040204" pitchFamily="34" charset="0"/>
                          <a:ea typeface="Tahoma" panose="020B0604030504040204" pitchFamily="34" charset="0"/>
                          <a:cs typeface="Tahoma" panose="020B0604030504040204" pitchFamily="34" charset="0"/>
                        </a:rPr>
                        <m:t>P</m:t>
                      </m:r>
                      <m:r>
                        <m:rPr>
                          <m:nor/>
                        </m:rPr>
                        <a:rPr lang="fr-FR" sz="3200" i="1" dirty="0">
                          <a:latin typeface="Tahoma" panose="020B0604030504040204" pitchFamily="34" charset="0"/>
                          <a:ea typeface="Tahoma" panose="020B0604030504040204" pitchFamily="34" charset="0"/>
                          <a:cs typeface="Tahoma" panose="020B0604030504040204" pitchFamily="34" charset="0"/>
                        </a:rPr>
                        <m:t>) = </m:t>
                      </m:r>
                      <m:r>
                        <m:rPr>
                          <m:nor/>
                        </m:rPr>
                        <a:rPr lang="fr-FR" sz="3200" i="1" dirty="0">
                          <a:latin typeface="Tahoma" panose="020B0604030504040204" pitchFamily="34" charset="0"/>
                          <a:ea typeface="Tahoma" panose="020B0604030504040204" pitchFamily="34" charset="0"/>
                          <a:cs typeface="Tahoma" panose="020B0604030504040204" pitchFamily="34" charset="0"/>
                        </a:rPr>
                        <m:t>max</m:t>
                      </m:r>
                      <m:r>
                        <m:rPr>
                          <m:nor/>
                        </m:rPr>
                        <a:rPr lang="fr-FR" sz="3200" i="1" dirty="0">
                          <a:latin typeface="Tahoma" panose="020B0604030504040204" pitchFamily="34" charset="0"/>
                          <a:ea typeface="Tahoma" panose="020B0604030504040204" pitchFamily="34" charset="0"/>
                          <a:cs typeface="Tahoma" panose="020B0604030504040204" pitchFamily="34" charset="0"/>
                        </a:rPr>
                        <m:t> (0,</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smtClean="0">
                              <a:latin typeface="Cambria Math" panose="02040503050406030204" pitchFamily="18" charset="0"/>
                              <a:ea typeface="Cambria Math" panose="02040503050406030204" pitchFamily="18" charset="0"/>
                              <a:cs typeface="Tahoma" panose="020B0604030504040204" pitchFamily="34" charset="0"/>
                            </a:rPr>
                            <m:t>𝛽</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 </m:t>
                      </m:r>
                      <m:f>
                        <m:f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200" i="1" dirty="0">
                              <a:latin typeface="Tahoma" panose="020B0604030504040204" pitchFamily="34" charset="0"/>
                              <a:ea typeface="Tahoma" panose="020B0604030504040204" pitchFamily="34" charset="0"/>
                              <a:cs typeface="Tahoma" panose="020B0604030504040204" pitchFamily="34" charset="0"/>
                            </a:rPr>
                            <m:t>1−2</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2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fr-FR" i="1" dirty="0"/>
              </a:p>
            </p:txBody>
          </p:sp>
        </mc:Choice>
        <mc:Fallback xmlns="">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4408414" y="18665577"/>
                <a:ext cx="8403967" cy="953018"/>
              </a:xfrm>
              <a:prstGeom prst="rect">
                <a:avLst/>
              </a:prstGeom>
              <a:blipFill>
                <a:blip r:embed="rId3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A1DEBD-C17D-48C2-ACD8-177FCD880922}"/>
                  </a:ext>
                </a:extLst>
              </p:cNvPr>
              <p:cNvSpPr txBox="1"/>
              <p:nvPr/>
            </p:nvSpPr>
            <p:spPr>
              <a:xfrm>
                <a:off x="13772984" y="23778145"/>
                <a:ext cx="14819121" cy="17866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𝑊𝐶</m:t>
                          </m:r>
                        </m:e>
                        <m:sub>
                          <m:r>
                            <a:rPr lang="en-US" sz="3600" i="1">
                              <a:latin typeface="Cambria Math" panose="02040503050406030204" pitchFamily="18" charset="0"/>
                              <a:ea typeface="Cambria Math" panose="02040503050406030204" pitchFamily="18" charset="0"/>
                            </a:rPr>
                            <m:t>𝑒𝑥𝑡</m:t>
                          </m:r>
                        </m:sub>
                      </m:sSub>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fr-FR" sz="3600" b="0" i="1" smtClean="0">
                              <a:latin typeface="Cambria Math" panose="02040503050406030204" pitchFamily="18" charset="0"/>
                              <a:ea typeface="Cambria Math" panose="02040503050406030204" pitchFamily="18" charset="0"/>
                            </a:rPr>
                            <m:t>𝐾</m:t>
                          </m:r>
                        </m:e>
                        <m:sub>
                          <m:r>
                            <a:rPr lang="fr-FR" sz="3600" b="0" i="1" smtClean="0">
                              <a:latin typeface="Cambria Math" panose="02040503050406030204" pitchFamily="18" charset="0"/>
                              <a:ea typeface="Cambria Math" panose="02040503050406030204" pitchFamily="18" charset="0"/>
                            </a:rPr>
                            <m:t>𝑐</m:t>
                          </m:r>
                        </m:sub>
                      </m:sSub>
                      <m:d>
                        <m:dPr>
                          <m:ctrlPr>
                            <a:rPr lang="en-US" sz="3600" i="1" smtClean="0">
                              <a:latin typeface="Cambria Math" panose="02040503050406030204" pitchFamily="18" charset="0"/>
                              <a:ea typeface="Cambria Math" panose="02040503050406030204" pitchFamily="18" charset="0"/>
                            </a:rPr>
                          </m:ctrlPr>
                        </m:dPr>
                        <m:e>
                          <m:d>
                            <m:dPr>
                              <m:begChr m:val="|"/>
                              <m:endChr m:val="|"/>
                              <m:ctrlPr>
                                <a:rPr lang="en-US" sz="3600" i="1">
                                  <a:latin typeface="Cambria Math" panose="02040503050406030204" pitchFamily="18" charset="0"/>
                                  <a:ea typeface="Cambria Math" panose="02040503050406030204" pitchFamily="18" charset="0"/>
                                </a:rPr>
                              </m:ctrlPr>
                            </m:dPr>
                            <m:e>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𝐴𝐶𝑆</m:t>
                                  </m:r>
                                </m:e>
                                <m:sub>
                                  <m:r>
                                    <a:rPr lang="en-US" sz="3600" i="1">
                                      <a:latin typeface="Cambria Math" panose="02040503050406030204" pitchFamily="18" charset="0"/>
                                      <a:ea typeface="Cambria Math" panose="02040503050406030204" pitchFamily="18" charset="0"/>
                                    </a:rPr>
                                    <m:t>𝑋</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𝐴𝐶𝑆</m:t>
                                  </m:r>
                                </m:e>
                                <m:sub>
                                  <m:r>
                                    <a:rPr lang="en-US" sz="3600" i="1">
                                      <a:latin typeface="Cambria Math" panose="02040503050406030204" pitchFamily="18" charset="0"/>
                                      <a:ea typeface="Cambria Math" panose="02040503050406030204" pitchFamily="18" charset="0"/>
                                    </a:rPr>
                                    <m:t>𝑌</m:t>
                                  </m:r>
                                </m:sub>
                              </m:sSub>
                            </m:e>
                          </m:d>
                        </m:e>
                      </m:d>
                      <m:sSub>
                        <m:sSubPr>
                          <m:ctrlPr>
                            <a:rPr lang="fr-FR" sz="3600" i="1" smtClean="0">
                              <a:latin typeface="Cambria Math" panose="02040503050406030204" pitchFamily="18" charset="0"/>
                              <a:ea typeface="Cambria Math" panose="02040503050406030204" pitchFamily="18" charset="0"/>
                            </a:rPr>
                          </m:ctrlPr>
                        </m:sSubPr>
                        <m:e>
                          <m:r>
                            <a:rPr lang="fr-FR" sz="3600" b="0" i="1" smtClean="0">
                              <a:latin typeface="Cambria Math" panose="02040503050406030204" pitchFamily="18" charset="0"/>
                              <a:ea typeface="Cambria Math" panose="02040503050406030204" pitchFamily="18" charset="0"/>
                            </a:rPr>
                            <m:t>𝐾</m:t>
                          </m:r>
                        </m:e>
                        <m:sub>
                          <m:r>
                            <a:rPr lang="fr-FR" sz="3600" b="0" i="1" smtClean="0">
                              <a:latin typeface="Cambria Math" panose="02040503050406030204" pitchFamily="18" charset="0"/>
                              <a:ea typeface="Cambria Math" panose="02040503050406030204" pitchFamily="18" charset="0"/>
                            </a:rPr>
                            <m:t>𝑎</m:t>
                          </m:r>
                        </m:sub>
                      </m:sSub>
                      <m:sSub>
                        <m:sSubPr>
                          <m:ctrlPr>
                            <a:rPr lang="fr-FR" sz="3600" i="1" smtClean="0">
                              <a:latin typeface="Cambria Math" panose="02040503050406030204" pitchFamily="18" charset="0"/>
                              <a:ea typeface="Cambria Math" panose="02040503050406030204" pitchFamily="18" charset="0"/>
                            </a:rPr>
                          </m:ctrlPr>
                        </m:sSubPr>
                        <m:e>
                          <m:r>
                            <m:rPr>
                              <m:nor/>
                            </m:rPr>
                            <a:rPr lang="fr-FR" sz="3600">
                              <a:latin typeface="Cambria Math" panose="02040503050406030204" pitchFamily="18" charset="0"/>
                              <a:ea typeface="Cambria Math" panose="02040503050406030204" pitchFamily="18" charset="0"/>
                            </a:rPr>
                            <m:t>(</m:t>
                          </m:r>
                          <m:d>
                            <m:dPr>
                              <m:begChr m:val="‖"/>
                              <m:endChr m:val="‖"/>
                              <m:ctrlPr>
                                <a:rPr lang="fr-FR" sz="3600" i="1">
                                  <a:latin typeface="Cambria Math" panose="02040503050406030204" pitchFamily="18" charset="0"/>
                                  <a:ea typeface="Cambria Math" panose="02040503050406030204" pitchFamily="18" charset="0"/>
                                </a:rPr>
                              </m:ctrlPr>
                            </m:dPr>
                            <m:e>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𝑓</m:t>
                                  </m:r>
                                </m:e>
                                <m:sub>
                                  <m:r>
                                    <a:rPr lang="fr-FR" sz="3600" i="1">
                                      <a:latin typeface="Cambria Math" panose="02040503050406030204" pitchFamily="18" charset="0"/>
                                      <a:ea typeface="Cambria Math" panose="02040503050406030204" pitchFamily="18" charset="0"/>
                                    </a:rPr>
                                    <m:t>𝑎</m:t>
                                  </m:r>
                                </m:sub>
                              </m:sSub>
                              <m:r>
                                <a:rPr lang="fr-FR" sz="3600" i="1">
                                  <a:latin typeface="Cambria Math" panose="02040503050406030204" pitchFamily="18" charset="0"/>
                                  <a:ea typeface="Cambria Math" panose="02040503050406030204" pitchFamily="18" charset="0"/>
                                </a:rPr>
                                <m:t>−</m:t>
                              </m:r>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𝑡</m:t>
                                  </m:r>
                                </m:e>
                                <m:sub>
                                  <m:r>
                                    <a:rPr lang="fr-FR" sz="3600" i="1">
                                      <a:latin typeface="Cambria Math" panose="02040503050406030204" pitchFamily="18" charset="0"/>
                                      <a:ea typeface="Cambria Math" panose="02040503050406030204" pitchFamily="18" charset="0"/>
                                    </a:rPr>
                                    <m:t>𝑎</m:t>
                                  </m:r>
                                </m:sub>
                              </m:sSub>
                            </m:e>
                          </m:d>
                        </m:e>
                        <m:sub>
                          <m:r>
                            <a:rPr lang="fr-FR" sz="3600" b="0" i="1" smtClean="0">
                              <a:latin typeface="Cambria Math" panose="02040503050406030204" pitchFamily="18" charset="0"/>
                              <a:ea typeface="Cambria Math" panose="02040503050406030204" pitchFamily="18" charset="0"/>
                            </a:rPr>
                            <m:t>2</m:t>
                          </m:r>
                        </m:sub>
                      </m:sSub>
                      <m:r>
                        <m:rPr>
                          <m:nor/>
                        </m:rPr>
                        <a:rPr lang="fr-FR" sz="3600">
                          <a:latin typeface="Cambria Math" panose="02040503050406030204" pitchFamily="18" charset="0"/>
                          <a:ea typeface="Cambria Math" panose="02040503050406030204" pitchFamily="18" charset="0"/>
                        </a:rPr>
                        <m:t>)</m:t>
                      </m:r>
                    </m:oMath>
                  </m:oMathPara>
                </a14:m>
                <a:endParaRPr lang="fr-FR" sz="36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right"/>
                    </m:oMathParaPr>
                    <m:oMath xmlns:m="http://schemas.openxmlformats.org/officeDocument/2006/math">
                      <m:sSub>
                        <m:sSubPr>
                          <m:ctrlPr>
                            <a:rPr lang="fr-FR" sz="3600" i="1" smtClean="0">
                              <a:latin typeface="Cambria Math" panose="02040503050406030204" pitchFamily="18" charset="0"/>
                              <a:ea typeface="Cambria Math" panose="02040503050406030204" pitchFamily="18" charset="0"/>
                            </a:rPr>
                          </m:ctrlPr>
                        </m:sSubPr>
                        <m:e>
                          <m:r>
                            <a:rPr lang="fr-FR" sz="3600" b="0" i="1" smtClean="0">
                              <a:latin typeface="Cambria Math" panose="02040503050406030204" pitchFamily="18" charset="0"/>
                              <a:ea typeface="Cambria Math" panose="02040503050406030204" pitchFamily="18" charset="0"/>
                            </a:rPr>
                            <m:t>𝐾</m:t>
                          </m:r>
                        </m:e>
                        <m:sub>
                          <m:r>
                            <a:rPr lang="fr-FR" sz="3600" b="0" i="1" smtClean="0">
                              <a:latin typeface="Cambria Math" panose="02040503050406030204" pitchFamily="18" charset="0"/>
                              <a:ea typeface="Cambria Math" panose="02040503050406030204" pitchFamily="18" charset="0"/>
                            </a:rPr>
                            <m:t>𝑏</m:t>
                          </m:r>
                        </m:sub>
                      </m:sSub>
                      <m:sSub>
                        <m:sSubPr>
                          <m:ctrlPr>
                            <a:rPr lang="fr-FR" sz="3600" i="1">
                              <a:latin typeface="Cambria Math" panose="02040503050406030204" pitchFamily="18" charset="0"/>
                              <a:ea typeface="Cambria Math" panose="02040503050406030204" pitchFamily="18" charset="0"/>
                            </a:rPr>
                          </m:ctrlPr>
                        </m:sSubPr>
                        <m:e>
                          <m:r>
                            <m:rPr>
                              <m:nor/>
                            </m:rPr>
                            <a:rPr lang="fr-FR" sz="3600" b="0" smtClean="0">
                              <a:latin typeface="Cambria Math" panose="02040503050406030204" pitchFamily="18" charset="0"/>
                              <a:ea typeface="Cambria Math" panose="02040503050406030204" pitchFamily="18" charset="0"/>
                            </a:rPr>
                            <m:t>(</m:t>
                          </m:r>
                          <m:d>
                            <m:dPr>
                              <m:begChr m:val="‖"/>
                              <m:endChr m:val="‖"/>
                              <m:ctrlPr>
                                <a:rPr lang="fr-FR" sz="3600" i="1">
                                  <a:latin typeface="Cambria Math" panose="02040503050406030204" pitchFamily="18" charset="0"/>
                                  <a:ea typeface="Cambria Math" panose="02040503050406030204" pitchFamily="18" charset="0"/>
                                </a:rPr>
                              </m:ctrlPr>
                            </m:dPr>
                            <m:e>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𝑓</m:t>
                                  </m:r>
                                </m:e>
                                <m:sub>
                                  <m:r>
                                    <a:rPr lang="fr-FR" sz="3600" b="0" i="1" smtClean="0">
                                      <a:latin typeface="Cambria Math" panose="02040503050406030204" pitchFamily="18" charset="0"/>
                                      <a:ea typeface="Cambria Math" panose="02040503050406030204" pitchFamily="18" charset="0"/>
                                    </a:rPr>
                                    <m:t>𝑏</m:t>
                                  </m:r>
                                </m:sub>
                              </m:sSub>
                              <m:r>
                                <a:rPr lang="fr-FR" sz="3600" i="1">
                                  <a:latin typeface="Cambria Math" panose="02040503050406030204" pitchFamily="18" charset="0"/>
                                  <a:ea typeface="Cambria Math" panose="02040503050406030204" pitchFamily="18" charset="0"/>
                                </a:rPr>
                                <m:t>−</m:t>
                              </m:r>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𝑡</m:t>
                                  </m:r>
                                </m:e>
                                <m:sub>
                                  <m:r>
                                    <a:rPr lang="fr-FR" sz="3600" b="0" i="1" smtClean="0">
                                      <a:latin typeface="Cambria Math" panose="02040503050406030204" pitchFamily="18" charset="0"/>
                                      <a:ea typeface="Cambria Math" panose="02040503050406030204" pitchFamily="18" charset="0"/>
                                    </a:rPr>
                                    <m:t>𝑏</m:t>
                                  </m:r>
                                </m:sub>
                              </m:sSub>
                            </m:e>
                          </m:d>
                        </m:e>
                        <m:sub>
                          <m:r>
                            <a:rPr lang="fr-FR" sz="3600" i="1">
                              <a:latin typeface="Cambria Math" panose="02040503050406030204" pitchFamily="18" charset="0"/>
                              <a:ea typeface="Cambria Math" panose="02040503050406030204" pitchFamily="18" charset="0"/>
                            </a:rPr>
                            <m:t>2</m:t>
                          </m:r>
                        </m:sub>
                      </m:sSub>
                      <m:r>
                        <m:rPr>
                          <m:nor/>
                        </m:rPr>
                        <a:rPr lang="fr-FR" sz="3600" b="0" smtClean="0">
                          <a:latin typeface="Cambria Math" panose="02040503050406030204" pitchFamily="18" charset="0"/>
                          <a:ea typeface="Cambria Math" panose="02040503050406030204" pitchFamily="18" charset="0"/>
                        </a:rPr>
                        <m:t>)</m:t>
                      </m:r>
                      <m:d>
                        <m:dPr>
                          <m:begChr m:val="|"/>
                          <m:endChr m:val="|"/>
                          <m:ctrlPr>
                            <a:rPr lang="fr-FR" sz="3600" i="1" smtClean="0">
                              <a:latin typeface="Cambria Math" panose="02040503050406030204" pitchFamily="18" charset="0"/>
                              <a:ea typeface="Cambria Math" panose="02040503050406030204" pitchFamily="18" charset="0"/>
                            </a:rPr>
                          </m:ctrlPr>
                        </m:dPr>
                        <m:e>
                          <m:nary>
                            <m:naryPr>
                              <m:chr m:val="∑"/>
                              <m:limLoc m:val="subSup"/>
                              <m:ctrlPr>
                                <a:rPr lang="fr-FR" sz="3600" i="1">
                                  <a:latin typeface="Cambria Math" panose="02040503050406030204" pitchFamily="18" charset="0"/>
                                  <a:ea typeface="Cambria Math" panose="02040503050406030204" pitchFamily="18" charset="0"/>
                                </a:rPr>
                              </m:ctrlPr>
                            </m:naryPr>
                            <m:sub>
                              <m:r>
                                <m:rPr>
                                  <m:brk m:alnAt="25"/>
                                </m:rPr>
                                <a:rPr lang="fr-FR" sz="3600" i="1">
                                  <a:latin typeface="Cambria Math" panose="02040503050406030204" pitchFamily="18" charset="0"/>
                                  <a:ea typeface="Cambria Math" panose="02040503050406030204" pitchFamily="18" charset="0"/>
                                </a:rPr>
                                <m:t>𝑖</m:t>
                              </m:r>
                              <m:r>
                                <a:rPr lang="fr-FR" sz="3600" i="1">
                                  <a:latin typeface="Cambria Math" panose="02040503050406030204" pitchFamily="18" charset="0"/>
                                  <a:ea typeface="Cambria Math" panose="02040503050406030204" pitchFamily="18" charset="0"/>
                                </a:rPr>
                                <m:t>=1</m:t>
                              </m:r>
                            </m:sub>
                            <m:sup>
                              <m:r>
                                <a:rPr lang="fr-FR" sz="3600" i="1">
                                  <a:latin typeface="Cambria Math" panose="02040503050406030204" pitchFamily="18" charset="0"/>
                                  <a:ea typeface="Cambria Math" panose="02040503050406030204" pitchFamily="18" charset="0"/>
                                </a:rPr>
                                <m:t>𝑁</m:t>
                              </m:r>
                              <m:r>
                                <a:rPr lang="fr-FR" sz="3600" i="1">
                                  <a:latin typeface="Cambria Math" panose="02040503050406030204" pitchFamily="18" charset="0"/>
                                  <a:ea typeface="Cambria Math" panose="02040503050406030204" pitchFamily="18" charset="0"/>
                                </a:rPr>
                                <m:t>−1</m:t>
                              </m:r>
                            </m:sup>
                            <m:e>
                              <m:nary>
                                <m:naryPr>
                                  <m:chr m:val="∑"/>
                                  <m:limLoc m:val="subSup"/>
                                  <m:ctrlPr>
                                    <a:rPr lang="fr-FR" sz="3600" i="1">
                                      <a:latin typeface="Cambria Math" panose="02040503050406030204" pitchFamily="18" charset="0"/>
                                      <a:ea typeface="Cambria Math" panose="02040503050406030204" pitchFamily="18" charset="0"/>
                                    </a:rPr>
                                  </m:ctrlPr>
                                </m:naryPr>
                                <m:sub>
                                  <m:r>
                                    <m:rPr>
                                      <m:brk m:alnAt="25"/>
                                    </m:rPr>
                                    <a:rPr lang="fr-FR" sz="3600" i="1">
                                      <a:latin typeface="Cambria Math" panose="02040503050406030204" pitchFamily="18" charset="0"/>
                                      <a:ea typeface="Cambria Math" panose="02040503050406030204" pitchFamily="18" charset="0"/>
                                    </a:rPr>
                                    <m:t>𝑗</m:t>
                                  </m:r>
                                  <m:r>
                                    <a:rPr lang="fr-FR" sz="3600" i="1">
                                      <a:latin typeface="Cambria Math" panose="02040503050406030204" pitchFamily="18" charset="0"/>
                                      <a:ea typeface="Cambria Math" panose="02040503050406030204" pitchFamily="18" charset="0"/>
                                    </a:rPr>
                                    <m:t>=1</m:t>
                                  </m:r>
                                </m:sub>
                                <m:sup>
                                  <m:r>
                                    <a:rPr lang="fr-FR" sz="3600" i="1">
                                      <a:latin typeface="Cambria Math" panose="02040503050406030204" pitchFamily="18" charset="0"/>
                                      <a:ea typeface="Cambria Math" panose="02040503050406030204" pitchFamily="18" charset="0"/>
                                    </a:rPr>
                                    <m:t>𝑀</m:t>
                                  </m:r>
                                  <m:r>
                                    <a:rPr lang="fr-FR" sz="3600" i="1">
                                      <a:latin typeface="Cambria Math" panose="02040503050406030204" pitchFamily="18" charset="0"/>
                                      <a:ea typeface="Cambria Math" panose="02040503050406030204" pitchFamily="18" charset="0"/>
                                    </a:rPr>
                                    <m:t>−1</m:t>
                                  </m:r>
                                </m:sup>
                                <m:e>
                                  <m:sSubSup>
                                    <m:sSubSupPr>
                                      <m:ctrlPr>
                                        <a:rPr lang="fr-FR" sz="3600" i="1">
                                          <a:latin typeface="Cambria Math" panose="02040503050406030204" pitchFamily="18" charset="0"/>
                                          <a:ea typeface="Cambria Math" panose="02040503050406030204" pitchFamily="18" charset="0"/>
                                        </a:rPr>
                                      </m:ctrlPr>
                                    </m:sSubSupPr>
                                    <m:e>
                                      <m:r>
                                        <a:rPr lang="fr-FR" sz="3600" i="1">
                                          <a:latin typeface="Cambria Math" panose="02040503050406030204" pitchFamily="18" charset="0"/>
                                          <a:ea typeface="Cambria Math" panose="02040503050406030204" pitchFamily="18" charset="0"/>
                                        </a:rPr>
                                        <m:t>𝛼</m:t>
                                      </m:r>
                                    </m:e>
                                    <m:sub>
                                      <m:r>
                                        <a:rPr lang="fr-FR" sz="3600" i="1">
                                          <a:latin typeface="Cambria Math" panose="02040503050406030204" pitchFamily="18" charset="0"/>
                                          <a:ea typeface="Cambria Math" panose="02040503050406030204" pitchFamily="18" charset="0"/>
                                        </a:rPr>
                                        <m:t>𝑖</m:t>
                                      </m:r>
                                    </m:sub>
                                    <m:sup>
                                      <m:r>
                                        <a:rPr lang="fr-FR" sz="3600" i="1">
                                          <a:latin typeface="Cambria Math" panose="02040503050406030204" pitchFamily="18" charset="0"/>
                                          <a:ea typeface="Cambria Math" panose="02040503050406030204" pitchFamily="18" charset="0"/>
                                        </a:rPr>
                                        <m:t>𝑇</m:t>
                                      </m:r>
                                    </m:sup>
                                  </m:sSubSup>
                                </m:e>
                              </m:nary>
                            </m:e>
                          </m:nary>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𝐾</m:t>
                              </m:r>
                            </m:e>
                            <m:sub>
                              <m:r>
                                <a:rPr lang="fr-FR" sz="3600" i="1">
                                  <a:latin typeface="Cambria Math" panose="02040503050406030204" pitchFamily="18" charset="0"/>
                                  <a:ea typeface="Cambria Math" panose="02040503050406030204" pitchFamily="18" charset="0"/>
                                </a:rPr>
                                <m:t>𝑔</m:t>
                              </m:r>
                            </m:sub>
                          </m:sSub>
                          <m:sSub>
                            <m:sSubPr>
                              <m:ctrlPr>
                                <a:rPr lang="fr-FR" sz="3600" i="1">
                                  <a:latin typeface="Cambria Math" panose="02040503050406030204" pitchFamily="18" charset="0"/>
                                  <a:ea typeface="Cambria Math" panose="02040503050406030204" pitchFamily="18" charset="0"/>
                                </a:rPr>
                              </m:ctrlPr>
                            </m:sSubPr>
                            <m:e>
                              <m:r>
                                <m:rPr>
                                  <m:nor/>
                                </m:rPr>
                                <a:rPr lang="fr-FR" sz="3600" smtClean="0">
                                  <a:latin typeface="Cambria Math" panose="02040503050406030204" pitchFamily="18" charset="0"/>
                                  <a:ea typeface="Cambria Math" panose="02040503050406030204" pitchFamily="18" charset="0"/>
                                </a:rPr>
                                <m:t>(</m:t>
                              </m:r>
                              <m:d>
                                <m:dPr>
                                  <m:begChr m:val="‖"/>
                                  <m:endChr m:val="‖"/>
                                  <m:ctrlPr>
                                    <a:rPr lang="fr-FR" sz="3600" i="1">
                                      <a:latin typeface="Cambria Math" panose="02040503050406030204" pitchFamily="18" charset="0"/>
                                      <a:ea typeface="Cambria Math" panose="02040503050406030204" pitchFamily="18" charset="0"/>
                                    </a:rPr>
                                  </m:ctrlPr>
                                </m:dPr>
                                <m:e>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𝑥</m:t>
                                      </m:r>
                                    </m:e>
                                    <m:sub>
                                      <m:r>
                                        <a:rPr lang="fr-FR" sz="3600" i="1">
                                          <a:latin typeface="Cambria Math" panose="02040503050406030204" pitchFamily="18" charset="0"/>
                                          <a:ea typeface="Cambria Math" panose="02040503050406030204" pitchFamily="18" charset="0"/>
                                        </a:rPr>
                                        <m:t>𝑖</m:t>
                                      </m:r>
                                    </m:sub>
                                  </m:sSub>
                                  <m:r>
                                    <a:rPr lang="fr-FR" sz="3600" i="1">
                                      <a:latin typeface="Cambria Math" panose="02040503050406030204" pitchFamily="18" charset="0"/>
                                      <a:ea typeface="Cambria Math" panose="02040503050406030204" pitchFamily="18" charset="0"/>
                                    </a:rPr>
                                    <m:t>−</m:t>
                                  </m:r>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𝑦</m:t>
                                      </m:r>
                                    </m:e>
                                    <m:sub>
                                      <m:r>
                                        <a:rPr lang="fr-FR" sz="3600" i="1">
                                          <a:latin typeface="Cambria Math" panose="02040503050406030204" pitchFamily="18" charset="0"/>
                                          <a:ea typeface="Cambria Math" panose="02040503050406030204" pitchFamily="18" charset="0"/>
                                        </a:rPr>
                                        <m:t>𝑖</m:t>
                                      </m:r>
                                    </m:sub>
                                  </m:sSub>
                                </m:e>
                              </m:d>
                            </m:e>
                            <m:sub>
                              <m:r>
                                <a:rPr lang="fr-FR" sz="3600" i="1">
                                  <a:latin typeface="Cambria Math" panose="02040503050406030204" pitchFamily="18" charset="0"/>
                                  <a:ea typeface="Cambria Math" panose="02040503050406030204" pitchFamily="18" charset="0"/>
                                </a:rPr>
                                <m:t>2</m:t>
                              </m:r>
                            </m:sub>
                          </m:sSub>
                          <m:r>
                            <m:rPr>
                              <m:nor/>
                            </m:rPr>
                            <a:rPr lang="fr-FR" sz="3600">
                              <a:latin typeface="Cambria Math" panose="02040503050406030204" pitchFamily="18" charset="0"/>
                              <a:ea typeface="Cambria Math" panose="02040503050406030204" pitchFamily="18" charset="0"/>
                            </a:rPr>
                            <m:t>)</m:t>
                          </m:r>
                          <m:sSub>
                            <m:sSubPr>
                              <m:ctrlPr>
                                <a:rPr lang="fr-FR" sz="3600" i="1">
                                  <a:latin typeface="Cambria Math" panose="02040503050406030204" pitchFamily="18" charset="0"/>
                                  <a:ea typeface="Cambria Math" panose="02040503050406030204" pitchFamily="18" charset="0"/>
                                </a:rPr>
                              </m:ctrlPr>
                            </m:sSubPr>
                            <m:e>
                              <m:r>
                                <a:rPr lang="fr-FR" sz="3600" i="1">
                                  <a:latin typeface="Cambria Math" panose="02040503050406030204" pitchFamily="18" charset="0"/>
                                  <a:ea typeface="Cambria Math" panose="02040503050406030204" pitchFamily="18" charset="0"/>
                                </a:rPr>
                                <m:t>𝛽</m:t>
                              </m:r>
                            </m:e>
                            <m:sub>
                              <m:r>
                                <a:rPr lang="fr-FR" sz="3600" i="1">
                                  <a:latin typeface="Cambria Math" panose="02040503050406030204" pitchFamily="18" charset="0"/>
                                  <a:ea typeface="Cambria Math" panose="02040503050406030204" pitchFamily="18" charset="0"/>
                                </a:rPr>
                                <m:t>𝑗</m:t>
                              </m:r>
                            </m:sub>
                          </m:sSub>
                        </m:e>
                      </m:d>
                    </m:oMath>
                  </m:oMathPara>
                </a14:m>
                <a:endParaRPr lang="en-US" sz="36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772984" y="23778145"/>
                <a:ext cx="14819121" cy="1786643"/>
              </a:xfrm>
              <a:prstGeom prst="rect">
                <a:avLst/>
              </a:prstGeom>
              <a:blipFill>
                <a:blip r:embed="rId40"/>
                <a:stretch>
                  <a:fillRect/>
                </a:stretch>
              </a:blipFill>
            </p:spPr>
            <p:txBody>
              <a:bodyPr/>
              <a:lstStyle/>
              <a:p>
                <a:r>
                  <a:rPr lang="fr-FR">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3671198" y="15497226"/>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10861060" y="15974019"/>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3328294" y="17828744"/>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792745" y="17585457"/>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22301505" y="27862657"/>
            <a:ext cx="6279210" cy="2308324"/>
          </a:xfrm>
          <a:prstGeom prst="rect">
            <a:avLst/>
          </a:prstGeom>
          <a:noFill/>
        </p:spPr>
        <p:txBody>
          <a:bodyPr wrap="square" rtlCol="0">
            <a:spAutoFit/>
          </a:bodyPr>
          <a:lstStyle/>
          <a:p>
            <a:r>
              <a:rPr lang="fr-FR"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fr-FR"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fr-FR" sz="3600" dirty="0">
                <a:latin typeface="Tahoma" panose="020B0604030504040204" pitchFamily="34" charset="0"/>
                <a:ea typeface="Tahoma" panose="020B0604030504040204" pitchFamily="34" charset="0"/>
                <a:cs typeface="Tahoma" panose="020B0604030504040204" pitchFamily="34" charset="0"/>
              </a:rPr>
              <a:t>Multi-</a:t>
            </a:r>
            <a:r>
              <a:rPr lang="fr-FR" sz="3600" dirty="0" err="1">
                <a:latin typeface="Tahoma" panose="020B0604030504040204" pitchFamily="34" charset="0"/>
                <a:ea typeface="Tahoma" panose="020B0604030504040204" pitchFamily="34" charset="0"/>
                <a:cs typeface="Tahoma" panose="020B0604030504040204" pitchFamily="34" charset="0"/>
              </a:rPr>
              <a:t>resolution</a:t>
            </a:r>
            <a:endParaRPr lang="fr-FR" sz="36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panose="020B0604020202020204" pitchFamily="34" charset="0"/>
              <a:buChar char="•"/>
            </a:pPr>
            <a:r>
              <a:rPr lang="fr-FR" sz="3600" dirty="0">
                <a:latin typeface="Tahoma" panose="020B0604030504040204" pitchFamily="34" charset="0"/>
                <a:ea typeface="Tahoma" panose="020B0604030504040204" pitchFamily="34" charset="0"/>
                <a:cs typeface="Tahoma" panose="020B0604030504040204" pitchFamily="34" charset="0"/>
              </a:rPr>
              <a:t>ACS </a:t>
            </a:r>
            <a:r>
              <a:rPr lang="fr-FR" sz="3600" dirty="0" err="1">
                <a:latin typeface="Tahoma" panose="020B0604030504040204" pitchFamily="34" charset="0"/>
                <a:ea typeface="Tahoma" panose="020B0604030504040204" pitchFamily="34" charset="0"/>
                <a:cs typeface="Tahoma" panose="020B0604030504040204" pitchFamily="34" charset="0"/>
              </a:rPr>
              <a:t>thresholding</a:t>
            </a:r>
            <a:endParaRPr lang="fr-FR" sz="3600" dirty="0">
              <a:latin typeface="Tahoma" panose="020B0604030504040204" pitchFamily="34" charset="0"/>
              <a:ea typeface="Tahoma" panose="020B0604030504040204" pitchFamily="34" charset="0"/>
              <a:cs typeface="Tahoma" panose="020B0604030504040204" pitchFamily="34" charset="0"/>
            </a:endParaRP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761594" y="21206660"/>
            <a:ext cx="14970856" cy="1200329"/>
          </a:xfrm>
          <a:prstGeom prst="rect">
            <a:avLst/>
          </a:prstGeom>
          <a:noFill/>
        </p:spPr>
        <p:txBody>
          <a:bodyPr wrap="square" rtlCol="0">
            <a:spAutoFit/>
          </a:bodyPr>
          <a:lstStyle/>
          <a:p>
            <a:pPr algn="just"/>
            <a:r>
              <a:rPr lang="fr-FR" sz="3600" dirty="0">
                <a:latin typeface="Tahoma" panose="020B0604030504040204" pitchFamily="34" charset="0"/>
                <a:ea typeface="Tahoma" panose="020B0604030504040204" pitchFamily="34" charset="0"/>
                <a:cs typeface="Tahoma" panose="020B0604030504040204" pitchFamily="34" charset="0"/>
              </a:rPr>
              <a:t>White </a:t>
            </a:r>
            <a:r>
              <a:rPr lang="fr-FR" sz="3600" dirty="0" err="1">
                <a:latin typeface="Tahoma" panose="020B0604030504040204" pitchFamily="34" charset="0"/>
                <a:ea typeface="Tahoma" panose="020B0604030504040204" pitchFamily="34" charset="0"/>
                <a:cs typeface="Tahoma" panose="020B0604030504040204" pitchFamily="34" charset="0"/>
              </a:rPr>
              <a:t>matter</a:t>
            </a:r>
            <a:r>
              <a:rPr lang="fr-FR" sz="3600" dirty="0">
                <a:latin typeface="Tahoma" panose="020B0604030504040204" pitchFamily="34" charset="0"/>
                <a:ea typeface="Tahoma" panose="020B0604030504040204" pitchFamily="34" charset="0"/>
                <a:cs typeface="Tahoma" panose="020B0604030504040204" pitchFamily="34" charset="0"/>
              </a:rPr>
              <a:t> multi-</a:t>
            </a:r>
            <a:r>
              <a:rPr lang="fr-FR" sz="3600" dirty="0" err="1">
                <a:latin typeface="Tahoma" panose="020B0604030504040204" pitchFamily="34" charset="0"/>
                <a:ea typeface="Tahoma" panose="020B0604030504040204" pitchFamily="34" charset="0"/>
                <a:cs typeface="Tahoma" panose="020B0604030504040204" pitchFamily="34" charset="0"/>
              </a:rPr>
              <a:t>resolution</a:t>
            </a:r>
            <a:r>
              <a:rPr lang="fr-FR" sz="3600" dirty="0">
                <a:latin typeface="Tahoma" panose="020B0604030504040204" pitchFamily="34" charset="0"/>
                <a:ea typeface="Tahoma" panose="020B0604030504040204" pitchFamily="34" charset="0"/>
                <a:cs typeface="Tahoma" panose="020B0604030504040204" pitchFamily="34" charset="0"/>
              </a:rPr>
              <a:t> [3] in </a:t>
            </a:r>
            <a:r>
              <a:rPr lang="fr-FR" sz="3600" dirty="0" err="1">
                <a:latin typeface="Tahoma" panose="020B0604030504040204" pitchFamily="34" charset="0"/>
                <a:ea typeface="Tahoma" panose="020B0604030504040204" pitchFamily="34" charset="0"/>
                <a:cs typeface="Tahoma" panose="020B0604030504040204" pitchFamily="34" charset="0"/>
              </a:rPr>
              <a:t>which</a:t>
            </a:r>
            <a:r>
              <a:rPr lang="fr-FR" sz="3600" dirty="0">
                <a:latin typeface="Tahoma" panose="020B0604030504040204" pitchFamily="34" charset="0"/>
                <a:ea typeface="Tahoma" panose="020B0604030504040204" pitchFamily="34" charset="0"/>
                <a:cs typeface="Tahoma" panose="020B0604030504040204" pitchFamily="34" charset="0"/>
              </a:rPr>
              <a:t> </a:t>
            </a:r>
            <a:r>
              <a:rPr lang="fr-FR" sz="3600" dirty="0" err="1">
                <a:latin typeface="Tahoma" panose="020B0604030504040204" pitchFamily="34" charset="0"/>
                <a:ea typeface="Tahoma" panose="020B0604030504040204" pitchFamily="34" charset="0"/>
                <a:cs typeface="Tahoma" panose="020B0604030504040204" pitchFamily="34" charset="0"/>
              </a:rPr>
              <a:t>fibers</a:t>
            </a:r>
            <a:r>
              <a:rPr lang="fr-FR" sz="3600" dirty="0">
                <a:latin typeface="Tahoma" panose="020B0604030504040204" pitchFamily="34" charset="0"/>
                <a:ea typeface="Tahoma" panose="020B0604030504040204" pitchFamily="34" charset="0"/>
                <a:cs typeface="Tahoma" panose="020B0604030504040204" pitchFamily="34" charset="0"/>
              </a:rPr>
              <a:t> are </a:t>
            </a:r>
            <a:r>
              <a:rPr lang="fr-FR" sz="3600" dirty="0" err="1">
                <a:latin typeface="Tahoma" panose="020B0604030504040204" pitchFamily="34" charset="0"/>
                <a:ea typeface="Tahoma" panose="020B0604030504040204" pitchFamily="34" charset="0"/>
                <a:cs typeface="Tahoma" panose="020B0604030504040204" pitchFamily="34" charset="0"/>
              </a:rPr>
              <a:t>progressively</a:t>
            </a:r>
            <a:r>
              <a:rPr lang="fr-FR" sz="3600" dirty="0">
                <a:latin typeface="Tahoma" panose="020B0604030504040204" pitchFamily="34" charset="0"/>
                <a:ea typeface="Tahoma" panose="020B0604030504040204" pitchFamily="34" charset="0"/>
                <a:cs typeface="Tahoma" panose="020B0604030504040204" pitchFamily="34" charset="0"/>
              </a:rPr>
              <a:t> </a:t>
            </a:r>
            <a:r>
              <a:rPr lang="fr-FR" sz="3600" dirty="0" err="1">
                <a:latin typeface="Tahoma" panose="020B0604030504040204" pitchFamily="34" charset="0"/>
                <a:ea typeface="Tahoma" panose="020B0604030504040204" pitchFamily="34" charset="0"/>
                <a:cs typeface="Tahoma" panose="020B0604030504040204" pitchFamily="34" charset="0"/>
              </a:rPr>
              <a:t>merged</a:t>
            </a:r>
            <a:r>
              <a:rPr lang="fr-FR" sz="3600" dirty="0">
                <a:latin typeface="Tahoma" panose="020B0604030504040204" pitchFamily="34" charset="0"/>
                <a:ea typeface="Tahoma" panose="020B0604030504040204" pitchFamily="34" charset="0"/>
                <a:cs typeface="Tahoma" panose="020B0604030504040204" pitchFamily="34" charset="0"/>
              </a:rPr>
              <a:t> </a:t>
            </a:r>
            <a:r>
              <a:rPr lang="fr-FR" sz="3600" dirty="0" err="1">
                <a:latin typeface="Tahoma" panose="020B0604030504040204" pitchFamily="34" charset="0"/>
                <a:ea typeface="Tahoma" panose="020B0604030504040204" pitchFamily="34" charset="0"/>
                <a:cs typeface="Tahoma" panose="020B0604030504040204" pitchFamily="34" charset="0"/>
              </a:rPr>
              <a:t>together</a:t>
            </a:r>
            <a:r>
              <a:rPr lang="fr-FR" sz="3600" dirty="0">
                <a:latin typeface="Tahoma" panose="020B0604030504040204" pitchFamily="34" charset="0"/>
                <a:ea typeface="Tahoma" panose="020B0604030504040204" pitchFamily="34" charset="0"/>
                <a:cs typeface="Tahoma" panose="020B0604030504040204" pitchFamily="34" charset="0"/>
              </a:rPr>
              <a:t>.</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767527" y="22554009"/>
            <a:ext cx="13609789" cy="646331"/>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Extension of the Weighted Currents [4] to contain the ACS:</a:t>
            </a:r>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3A706B1-74B4-4799-B892-1E95FC423449}"/>
                  </a:ext>
                </a:extLst>
              </p:cNvPr>
              <p:cNvSpPr txBox="1"/>
              <p:nvPr/>
            </p:nvSpPr>
            <p:spPr>
              <a:xfrm>
                <a:off x="13761594" y="25722361"/>
                <a:ext cx="7112132" cy="646331"/>
              </a:xfrm>
              <a:prstGeom prst="rect">
                <a:avLst/>
              </a:prstGeom>
              <a:noFill/>
            </p:spPr>
            <p:txBody>
              <a:bodyPr wrap="square" rtlCol="0">
                <a:spAutoFit/>
              </a:bodyPr>
              <a:lstStyle/>
              <a:p>
                <a:r>
                  <a:rPr lang="fr-FR" sz="3600" dirty="0">
                    <a:latin typeface="Tahoma" panose="020B0604030504040204" pitchFamily="34" charset="0"/>
                    <a:ea typeface="Tahoma" panose="020B0604030504040204" pitchFamily="34" charset="0"/>
                    <a:cs typeface="Tahoma" panose="020B0604030504040204" pitchFamily="34" charset="0"/>
                  </a:rPr>
                  <a:t>With </a:t>
                </a:r>
                <a14:m>
                  <m:oMath xmlns:m="http://schemas.openxmlformats.org/officeDocument/2006/math">
                    <m:sSub>
                      <m:sSubPr>
                        <m:ctrlPr>
                          <a:rPr lang="fr-FR" sz="3600" i="1" smtClean="0">
                            <a:latin typeface="Cambria Math" panose="02040503050406030204" pitchFamily="18" charset="0"/>
                            <a:ea typeface="Tahoma" panose="020B0604030504040204" pitchFamily="34" charset="0"/>
                            <a:cs typeface="Tahoma" panose="020B0604030504040204" pitchFamily="34" charset="0"/>
                          </a:rPr>
                        </m:ctrlPr>
                      </m:sSubPr>
                      <m:e>
                        <m:r>
                          <a:rPr lang="fr-FR" sz="3600" b="0" i="1" smtClean="0">
                            <a:latin typeface="Cambria Math" panose="02040503050406030204" pitchFamily="18" charset="0"/>
                            <a:ea typeface="Tahoma" panose="020B0604030504040204" pitchFamily="34" charset="0"/>
                            <a:cs typeface="Tahoma" panose="020B0604030504040204" pitchFamily="34" charset="0"/>
                          </a:rPr>
                          <m:t>𝐾</m:t>
                        </m:r>
                      </m:e>
                      <m:sub>
                        <m:r>
                          <a:rPr lang="fr-FR" sz="3600" b="0" i="1" smtClean="0">
                            <a:latin typeface="Cambria Math" panose="02040503050406030204" pitchFamily="18" charset="0"/>
                            <a:ea typeface="Tahoma" panose="020B0604030504040204" pitchFamily="34" charset="0"/>
                            <a:cs typeface="Tahoma" panose="020B0604030504040204" pitchFamily="34" charset="0"/>
                          </a:rPr>
                          <m:t>𝑐</m:t>
                        </m:r>
                      </m:sub>
                    </m:sSub>
                    <m:d>
                      <m:dPr>
                        <m:ctrlPr>
                          <a:rPr lang="fr-FR" sz="3600" b="0" i="1" smtClean="0">
                            <a:latin typeface="Cambria Math" panose="02040503050406030204" pitchFamily="18" charset="0"/>
                            <a:ea typeface="Tahoma" panose="020B0604030504040204" pitchFamily="34" charset="0"/>
                            <a:cs typeface="Tahoma" panose="020B0604030504040204" pitchFamily="34" charset="0"/>
                          </a:rPr>
                        </m:ctrlPr>
                      </m:dPr>
                      <m:e>
                        <m:d>
                          <m:dPr>
                            <m:begChr m:val="|"/>
                            <m:endChr m:val="|"/>
                            <m:ctrlPr>
                              <a:rPr lang="fr-FR" sz="3600" b="0" i="1" smtClean="0">
                                <a:latin typeface="Cambria Math" panose="02040503050406030204" pitchFamily="18" charset="0"/>
                                <a:ea typeface="Tahoma" panose="020B0604030504040204" pitchFamily="34" charset="0"/>
                                <a:cs typeface="Tahoma" panose="020B0604030504040204" pitchFamily="34" charset="0"/>
                              </a:rPr>
                            </m:ctrlPr>
                          </m:dPr>
                          <m:e>
                            <m:r>
                              <a:rPr lang="fr-FR" sz="3600" b="0" i="1" smtClean="0">
                                <a:latin typeface="Cambria Math" panose="02040503050406030204" pitchFamily="18" charset="0"/>
                                <a:ea typeface="Tahoma" panose="020B0604030504040204" pitchFamily="34" charset="0"/>
                                <a:cs typeface="Tahoma" panose="020B0604030504040204" pitchFamily="34" charset="0"/>
                              </a:rPr>
                              <m:t>𝐴</m:t>
                            </m:r>
                            <m:r>
                              <a:rPr lang="fr-FR" sz="3600" b="0" i="1" smtClean="0">
                                <a:latin typeface="Cambria Math" panose="02040503050406030204" pitchFamily="18" charset="0"/>
                                <a:ea typeface="Tahoma" panose="020B0604030504040204" pitchFamily="34" charset="0"/>
                                <a:cs typeface="Tahoma" panose="020B0604030504040204" pitchFamily="34" charset="0"/>
                              </a:rPr>
                              <m:t>−</m:t>
                            </m:r>
                            <m:r>
                              <a:rPr lang="fr-FR" sz="3600" b="0" i="1" smtClean="0">
                                <a:latin typeface="Cambria Math" panose="02040503050406030204" pitchFamily="18" charset="0"/>
                                <a:ea typeface="Tahoma" panose="020B0604030504040204" pitchFamily="34" charset="0"/>
                                <a:cs typeface="Tahoma" panose="020B0604030504040204" pitchFamily="34" charset="0"/>
                              </a:rPr>
                              <m:t>𝐵</m:t>
                            </m:r>
                          </m:e>
                        </m:d>
                      </m:e>
                    </m:d>
                    <m:r>
                      <a:rPr lang="fr-FR" sz="3600" b="0" i="1" smtClean="0">
                        <a:latin typeface="Cambria Math" panose="02040503050406030204" pitchFamily="18" charset="0"/>
                        <a:ea typeface="Tahoma" panose="020B0604030504040204" pitchFamily="34" charset="0"/>
                        <a:cs typeface="Tahoma" panose="020B0604030504040204" pitchFamily="34" charset="0"/>
                      </a:rPr>
                      <m:t>=1−</m:t>
                    </m:r>
                    <m:d>
                      <m:dPr>
                        <m:begChr m:val="|"/>
                        <m:endChr m:val="|"/>
                        <m:ctrlPr>
                          <a:rPr lang="fr-FR" sz="3600" b="0" i="1" smtClean="0">
                            <a:latin typeface="Cambria Math" panose="02040503050406030204" pitchFamily="18" charset="0"/>
                            <a:ea typeface="Tahoma" panose="020B0604030504040204" pitchFamily="34" charset="0"/>
                            <a:cs typeface="Tahoma" panose="020B0604030504040204" pitchFamily="34" charset="0"/>
                          </a:rPr>
                        </m:ctrlPr>
                      </m:dPr>
                      <m:e>
                        <m:r>
                          <a:rPr lang="fr-FR" sz="3600" b="0" i="1" smtClean="0">
                            <a:latin typeface="Cambria Math" panose="02040503050406030204" pitchFamily="18" charset="0"/>
                            <a:ea typeface="Tahoma" panose="020B0604030504040204" pitchFamily="34" charset="0"/>
                            <a:cs typeface="Tahoma" panose="020B0604030504040204" pitchFamily="34" charset="0"/>
                          </a:rPr>
                          <m:t>𝐴</m:t>
                        </m:r>
                        <m:r>
                          <a:rPr lang="fr-FR" sz="3600" b="0" i="1" smtClean="0">
                            <a:latin typeface="Cambria Math" panose="02040503050406030204" pitchFamily="18" charset="0"/>
                            <a:ea typeface="Tahoma" panose="020B0604030504040204" pitchFamily="34" charset="0"/>
                            <a:cs typeface="Tahoma" panose="020B0604030504040204" pitchFamily="34" charset="0"/>
                          </a:rPr>
                          <m:t>−</m:t>
                        </m:r>
                        <m:r>
                          <a:rPr lang="fr-FR" sz="3600" b="0" i="1" smtClean="0">
                            <a:latin typeface="Cambria Math" panose="02040503050406030204" pitchFamily="18" charset="0"/>
                            <a:ea typeface="Tahoma" panose="020B0604030504040204" pitchFamily="34" charset="0"/>
                            <a:cs typeface="Tahoma" panose="020B0604030504040204" pitchFamily="34" charset="0"/>
                          </a:rPr>
                          <m:t>𝐵</m:t>
                        </m:r>
                      </m:e>
                    </m:d>
                  </m:oMath>
                </a14:m>
                <a:r>
                  <a:rPr lang="fr-FR" sz="3600" dirty="0">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761594" y="25722361"/>
                <a:ext cx="7112132" cy="646331"/>
              </a:xfrm>
              <a:prstGeom prst="rect">
                <a:avLst/>
              </a:prstGeom>
              <a:blipFill>
                <a:blip r:embed="rId41"/>
                <a:stretch>
                  <a:fillRect l="-2571" t="-16038" b="-33962"/>
                </a:stretch>
              </a:blipFill>
            </p:spPr>
            <p:txBody>
              <a:bodyPr/>
              <a:lstStyle/>
              <a:p>
                <a:r>
                  <a:rPr lang="fr-FR">
                    <a:noFill/>
                  </a:rPr>
                  <a:t> </a:t>
                </a:r>
              </a:p>
            </p:txBody>
          </p:sp>
        </mc:Fallback>
      </mc:AlternateContent>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5249</TotalTime>
  <Words>982</Words>
  <Application>Microsoft Office PowerPoint</Application>
  <PresentationFormat>Custom</PresentationFormat>
  <Paragraphs>84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Mercier</cp:lastModifiedBy>
  <cp:revision>210</cp:revision>
  <cp:lastPrinted>2019-03-22T12:55:45Z</cp:lastPrinted>
  <dcterms:created xsi:type="dcterms:W3CDTF">2012-02-29T16:02:41Z</dcterms:created>
  <dcterms:modified xsi:type="dcterms:W3CDTF">2019-03-24T12:34:00Z</dcterms:modified>
</cp:coreProperties>
</file>